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embedTrueTypeFonts="1" saveSubsetFonts="1">
  <p:sldMasterIdLst>
    <p:sldMasterId id="2147483665" r:id="rId17"/>
  </p:sldMasterIdLst>
  <p:notesMasterIdLst>
    <p:notesMasterId r:id="rId19"/>
  </p:notesMasterIdLst>
  <p:sldIdLst>
    <p:sldId id="256" r:id="rId21"/>
    <p:sldId id="257" r:id="rId22"/>
    <p:sldId id="274" r:id="rId23"/>
    <p:sldId id="258" r:id="rId24"/>
    <p:sldId id="265" r:id="rId25"/>
    <p:sldId id="275" r:id="rId26"/>
    <p:sldId id="270" r:id="rId27"/>
    <p:sldId id="271" r:id="rId28"/>
    <p:sldId id="259" r:id="rId29"/>
    <p:sldId id="276" r:id="rId30"/>
    <p:sldId id="280" r:id="rId31"/>
    <p:sldId id="281" r:id="rId32"/>
    <p:sldId id="282" r:id="rId33"/>
    <p:sldId id="283" r:id="rId34"/>
    <p:sldId id="284" r:id="rId35"/>
    <p:sldId id="285" r:id="rId36"/>
    <p:sldId id="287" r:id="rId37"/>
    <p:sldId id="286" r:id="rId38"/>
    <p:sldId id="260" r:id="rId39"/>
    <p:sldId id="26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0" pos="3827" userDrawn="1">
          <p15:clr>
            <a:srgbClr val="A4A3A4"/>
          </p15:clr>
        </p15:guide>
        <p15:guide id="1" orient="horz" pos="2152" userDrawn="1">
          <p15:clr>
            <a:srgbClr val="A4A3A4"/>
          </p15:clr>
        </p15:guide>
      </p15:sldGuideLst>
    </p:ext>
  </p:extLst>
  <p:embeddedFontLst>
    <p:embeddedFont>
      <p:font typeface="맑은 고딕" panose="020B0503020000020004" pitchFamily="50" charset="-127">
        <p:regular r:id="rId4"/>
        <p:bold r:id="rId3"/>
      </p:font>
    </p:embeddedFont>
    <p:embeddedFont>
      <p:font typeface="KoPubWorld돋움체 Bold" panose="020B0600000101010101" pitchFamily="-2048" charset="-127">
        <p:bold r:id="rId2"/>
      </p:font>
    </p:embeddedFont>
    <p:embeddedFont>
      <p:font typeface="KoPubWorld돋움체 Light" panose="020B0600000101010101" pitchFamily="0" charset="-127">
        <p:regular r:id="rId1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36D2CE"/>
    <a:srgbClr val="DDDDDD"/>
    <a:srgbClr val="ECECEC"/>
    <a:srgbClr val="85EFE2"/>
    <a:srgbClr val="64DECF"/>
    <a:srgbClr val="FDEDF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5987" autoAdjust="0"/>
    <p:restoredTop sz="94660"/>
  </p:normalViewPr>
  <p:slideViewPr>
    <p:cSldViewPr snapToGrid="0" snapToObjects="1" showGuides="1">
      <p:cViewPr varScale="1">
        <p:scale>
          <a:sx n="112" d="100"/>
          <a:sy n="112" d="100"/>
        </p:scale>
        <p:origin x="414" y="96"/>
      </p:cViewPr>
      <p:guideLst>
        <p:guide pos="3827"/>
        <p:guide orient="horz" pos="215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85" d="100"/>
          <a:sy n="85" d="100"/>
        </p:scale>
        <p:origin x="3804" y="90"/>
      </p:cViewPr>
      <p:guideLst>
        <p:guide pos="3827"/>
        <p:guide orient="horz" pos="2152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4.fntdata"></Relationship><Relationship Id="rId2" Type="http://schemas.openxmlformats.org/officeDocument/2006/relationships/font" Target="fonts/font3.fntdata"></Relationship><Relationship Id="rId3" Type="http://schemas.openxmlformats.org/officeDocument/2006/relationships/font" Target="fonts/font2.fntdata"></Relationship><Relationship Id="rId4" Type="http://schemas.openxmlformats.org/officeDocument/2006/relationships/font" Target="fonts/font1.fntdata"></Relationship><Relationship Id="rId5" Type="http://schemas.openxmlformats.org/officeDocument/2006/relationships/tableStyles" Target="tableStyles.xml"></Relationship><Relationship Id="rId17" Type="http://schemas.openxmlformats.org/officeDocument/2006/relationships/slideMaster" Target="slideMasters/slideMaster1.xml"></Relationship><Relationship Id="rId18" Type="http://schemas.openxmlformats.org/officeDocument/2006/relationships/theme" Target="theme/theme1.xml"></Relationship><Relationship Id="rId19" Type="http://schemas.openxmlformats.org/officeDocument/2006/relationships/notesMaster" Target="notesMasters/notesMaster1.xml"></Relationship><Relationship Id="rId21" Type="http://schemas.openxmlformats.org/officeDocument/2006/relationships/slide" Target="slides/slide1.xml"></Relationship><Relationship Id="rId22" Type="http://schemas.openxmlformats.org/officeDocument/2006/relationships/slide" Target="slides/slide2.xml"></Relationship><Relationship Id="rId23" Type="http://schemas.openxmlformats.org/officeDocument/2006/relationships/slide" Target="slides/slide3.xml"></Relationship><Relationship Id="rId24" Type="http://schemas.openxmlformats.org/officeDocument/2006/relationships/slide" Target="slides/slide4.xml"></Relationship><Relationship Id="rId25" Type="http://schemas.openxmlformats.org/officeDocument/2006/relationships/slide" Target="slides/slide5.xml"></Relationship><Relationship Id="rId26" Type="http://schemas.openxmlformats.org/officeDocument/2006/relationships/slide" Target="slides/slide6.xml"></Relationship><Relationship Id="rId27" Type="http://schemas.openxmlformats.org/officeDocument/2006/relationships/slide" Target="slides/slide7.xml"></Relationship><Relationship Id="rId28" Type="http://schemas.openxmlformats.org/officeDocument/2006/relationships/slide" Target="slides/slide8.xml"></Relationship><Relationship Id="rId29" Type="http://schemas.openxmlformats.org/officeDocument/2006/relationships/slide" Target="slides/slide9.xml"></Relationship><Relationship Id="rId30" Type="http://schemas.openxmlformats.org/officeDocument/2006/relationships/slide" Target="slides/slide10.xml"></Relationship><Relationship Id="rId31" Type="http://schemas.openxmlformats.org/officeDocument/2006/relationships/slide" Target="slides/slide11.xml"></Relationship><Relationship Id="rId32" Type="http://schemas.openxmlformats.org/officeDocument/2006/relationships/slide" Target="slides/slide12.xml"></Relationship><Relationship Id="rId33" Type="http://schemas.openxmlformats.org/officeDocument/2006/relationships/slide" Target="slides/slide13.xml"></Relationship><Relationship Id="rId34" Type="http://schemas.openxmlformats.org/officeDocument/2006/relationships/slide" Target="slides/slide14.xml"></Relationship><Relationship Id="rId35" Type="http://schemas.openxmlformats.org/officeDocument/2006/relationships/slide" Target="slides/slide15.xml"></Relationship><Relationship Id="rId36" Type="http://schemas.openxmlformats.org/officeDocument/2006/relationships/slide" Target="slides/slide16.xml"></Relationship><Relationship Id="rId37" Type="http://schemas.openxmlformats.org/officeDocument/2006/relationships/slide" Target="slides/slide17.xml"></Relationship><Relationship Id="rId38" Type="http://schemas.openxmlformats.org/officeDocument/2006/relationships/slide" Target="slides/slide18.xml"></Relationship><Relationship Id="rId39" Type="http://schemas.openxmlformats.org/officeDocument/2006/relationships/slide" Target="slides/slide19.xml"></Relationship><Relationship Id="rId40" Type="http://schemas.openxmlformats.org/officeDocument/2006/relationships/slide" Target="slides/slide20.xml"></Relationship><Relationship Id="rId41" Type="http://schemas.openxmlformats.org/officeDocument/2006/relationships/viewProps" Target="viewProps.xml"></Relationship><Relationship Id="rId4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D10F8-C09B-4A70-B6FA-4E09C1F0FE42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B7198-9B33-4846-9646-82B1A9C900B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842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71450" indent="-171450" algn="l" defTabSz="914400" rtl="0" eaLnBrk="1" latinLnBrk="1" hangingPunct="1">
      <a:buFont typeface="Arial" panose="020B0604020202020204" pitchFamily="34" charset="0"/>
      <a:buChar char="•"/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628650" indent="-171450" algn="l" defTabSz="914400" rtl="0" eaLnBrk="1" latinLnBrk="1" hangingPunct="1">
      <a:buFont typeface="Wingdings" panose="05000000000000000000" pitchFamily="2" charset="2"/>
      <a:buChar char="Ø"/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1400"/>
            </a:lvl1pPr>
            <a:lvl2pPr marL="628650" indent="-171450">
              <a:buFont typeface="Wingdings" panose="05000000000000000000" pitchFamily="2" charset="2"/>
              <a:buChar char="Ø"/>
              <a:defRPr sz="1100"/>
            </a:lvl2pPr>
          </a:lstStyle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2024-02-26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13.png"></Relationship><Relationship Id="rId4" Type="http://schemas.openxmlformats.org/officeDocument/2006/relationships/image" Target="../media/fImage1859528541.png"></Relationship><Relationship Id="rId5" Type="http://schemas.openxmlformats.org/officeDocument/2006/relationships/image" Target="../media/fImage90932848467.png"></Relationship><Relationship Id="rId6" Type="http://schemas.openxmlformats.org/officeDocument/2006/relationships/slideLayout" Target="../slideLayouts/slideLayout1.xml"></Relationship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microsoft.com/office/2007/relationships/hdphoto" Target="../media/hdphoto7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 rot="157240">
            <a:off x="9468559" y="907581"/>
            <a:ext cx="1005770" cy="840898"/>
            <a:chOff x="9922330" y="834055"/>
            <a:chExt cx="1481164" cy="1238363"/>
          </a:xfrm>
        </p:grpSpPr>
        <p:grpSp>
          <p:nvGrpSpPr>
            <p:cNvPr id="21" name="그룹 20"/>
            <p:cNvGrpSpPr/>
            <p:nvPr/>
          </p:nvGrpSpPr>
          <p:grpSpPr>
            <a:xfrm rot="877331">
              <a:off x="10608735" y="968080"/>
              <a:ext cx="794759" cy="1104338"/>
              <a:chOff x="3972024" y="1617671"/>
              <a:chExt cx="794759" cy="1104338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3972024" y="1617671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" name="Picture 6" descr="Download A Letter Download HQ HQ PNG Image | FreePNGImg"/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80276" y="1872167"/>
                <a:ext cx="561162" cy="561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8" name="그룹 17"/>
            <p:cNvGrpSpPr/>
            <p:nvPr/>
          </p:nvGrpSpPr>
          <p:grpSpPr>
            <a:xfrm rot="424488">
              <a:off x="9922330" y="834055"/>
              <a:ext cx="794759" cy="1104338"/>
              <a:chOff x="2972167" y="1617671"/>
              <a:chExt cx="794759" cy="1104338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2972167" y="1617671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0" name="Picture 6" descr="Download A Letter Download HQ HQ PNG Image | FreePNGImg"/>
              <p:cNvPicPr>
                <a:picLocks noChangeAspect="1" noChangeArrowheads="1"/>
              </p:cNvPicPr>
              <p:nvPr/>
            </p:nvPicPr>
            <p:blipFill>
              <a:blip r:embed="rId2" cstate="hq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80419" y="1872167"/>
                <a:ext cx="561162" cy="561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23754" y="5993479"/>
            <a:ext cx="9444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임 준 </a:t>
            </a:r>
            <a:r>
              <a:rPr lang="ko-KR" altLang="en-US" sz="16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엽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 rot="20251534">
            <a:off x="1252305" y="2670990"/>
            <a:ext cx="1770914" cy="1516018"/>
            <a:chOff x="852447" y="1648485"/>
            <a:chExt cx="1431436" cy="1225402"/>
          </a:xfrm>
        </p:grpSpPr>
        <p:grpSp>
          <p:nvGrpSpPr>
            <p:cNvPr id="9" name="그룹 8"/>
            <p:cNvGrpSpPr/>
            <p:nvPr/>
          </p:nvGrpSpPr>
          <p:grpSpPr>
            <a:xfrm rot="20637084">
              <a:off x="852447" y="1769549"/>
              <a:ext cx="794759" cy="1104338"/>
              <a:chOff x="7409203" y="1920873"/>
              <a:chExt cx="794759" cy="1104338"/>
            </a:xfrm>
          </p:grpSpPr>
          <p:sp>
            <p:nvSpPr>
              <p:cNvPr id="13" name="직사각형 12"/>
              <p:cNvSpPr/>
              <p:nvPr/>
            </p:nvSpPr>
            <p:spPr>
              <a:xfrm>
                <a:off x="7409203" y="1920873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Picture 4" descr="Apple Illustration PNG &amp; SVG Design For T-Shirts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1751" y="2144027"/>
                <a:ext cx="589662" cy="589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5" name="그룹 14"/>
            <p:cNvGrpSpPr/>
            <p:nvPr/>
          </p:nvGrpSpPr>
          <p:grpSpPr>
            <a:xfrm rot="21272209">
              <a:off x="1489124" y="1648485"/>
              <a:ext cx="794759" cy="1104338"/>
              <a:chOff x="7409203" y="1920873"/>
              <a:chExt cx="794759" cy="1104338"/>
            </a:xfrm>
          </p:grpSpPr>
          <p:sp>
            <p:nvSpPr>
              <p:cNvPr id="16" name="직사각형 15"/>
              <p:cNvSpPr/>
              <p:nvPr/>
            </p:nvSpPr>
            <p:spPr>
              <a:xfrm>
                <a:off x="7409203" y="1920873"/>
                <a:ext cx="794759" cy="1104338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7" name="Picture 4" descr="Apple Illustration PNG &amp; SVG Design For T-Shirts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11751" y="2144027"/>
                <a:ext cx="589662" cy="5896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245733" y="1231520"/>
            <a:ext cx="5700534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5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Match Card</a:t>
            </a:r>
            <a:endParaRPr lang="ko-KR" altLang="en-US" sz="5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 rot="2571067">
            <a:off x="9115172" y="3949012"/>
            <a:ext cx="2169785" cy="1915772"/>
            <a:chOff x="746252" y="3970968"/>
            <a:chExt cx="1918266" cy="1693698"/>
          </a:xfrm>
        </p:grpSpPr>
        <p:grpSp>
          <p:nvGrpSpPr>
            <p:cNvPr id="31" name="그룹 30"/>
            <p:cNvGrpSpPr/>
            <p:nvPr/>
          </p:nvGrpSpPr>
          <p:grpSpPr>
            <a:xfrm rot="20277275">
              <a:off x="746252" y="4201705"/>
              <a:ext cx="1052849" cy="1462961"/>
              <a:chOff x="2419264" y="3885255"/>
              <a:chExt cx="1052849" cy="1462961"/>
            </a:xfrm>
          </p:grpSpPr>
          <p:sp>
            <p:nvSpPr>
              <p:cNvPr id="32" name="직사각형 31"/>
              <p:cNvSpPr/>
              <p:nvPr/>
            </p:nvSpPr>
            <p:spPr>
              <a:xfrm>
                <a:off x="2419264" y="3885255"/>
                <a:ext cx="1052849" cy="1462961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Picture 2" descr="🐶 Dog Face Emoji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3014" y="4219381"/>
                <a:ext cx="794708" cy="794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4" name="그룹 33"/>
            <p:cNvGrpSpPr/>
            <p:nvPr/>
          </p:nvGrpSpPr>
          <p:grpSpPr>
            <a:xfrm rot="21044266">
              <a:off x="1611669" y="3970968"/>
              <a:ext cx="1052849" cy="1462961"/>
              <a:chOff x="2419264" y="3885255"/>
              <a:chExt cx="1052849" cy="1462961"/>
            </a:xfrm>
          </p:grpSpPr>
          <p:sp>
            <p:nvSpPr>
              <p:cNvPr id="35" name="직사각형 34"/>
              <p:cNvSpPr/>
              <p:nvPr/>
            </p:nvSpPr>
            <p:spPr>
              <a:xfrm>
                <a:off x="2419264" y="3885255"/>
                <a:ext cx="1052849" cy="1462961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6" name="Picture 2" descr="🐶 Dog Face Emoji"/>
              <p:cNvPicPr>
                <a:picLocks noChangeAspect="1" noChangeArrowheads="1"/>
              </p:cNvPicPr>
              <p:nvPr/>
            </p:nvPicPr>
            <p:blipFill>
              <a:blip r:embed="rId6" cstate="hqprint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rightnessContrast bright="-1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43014" y="4219381"/>
                <a:ext cx="794708" cy="7947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27441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10" name="그룹 9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7" y="2878363"/>
            <a:ext cx="3639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 </a:t>
            </a:r>
            <a:r>
              <a:rPr lang="ko-KR" altLang="en-US" sz="1600" dirty="0" smtClean="0"/>
              <a:t>변수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함수를 토대로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구현 방식 및 원리 설명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14174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557397" y="1622798"/>
            <a:ext cx="5002108" cy="5081378"/>
            <a:chOff x="557397" y="2692213"/>
            <a:chExt cx="4100800" cy="4165787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7397" y="2692213"/>
              <a:ext cx="4100800" cy="4165787"/>
            </a:xfrm>
            <a:prstGeom prst="rect">
              <a:avLst/>
            </a:prstGeom>
          </p:spPr>
        </p:pic>
        <p:sp>
          <p:nvSpPr>
            <p:cNvPr id="15" name="모서리가 둥근 직사각형 14"/>
            <p:cNvSpPr/>
            <p:nvPr/>
          </p:nvSpPr>
          <p:spPr>
            <a:xfrm>
              <a:off x="905851" y="3008222"/>
              <a:ext cx="3692414" cy="637541"/>
            </a:xfrm>
            <a:prstGeom prst="roundRect">
              <a:avLst>
                <a:gd name="adj" fmla="val 5385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88165"/>
            <a:ext cx="3862199" cy="830997"/>
            <a:chOff x="3819245" y="188165"/>
            <a:chExt cx="3862199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341674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139958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준비 과정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CursorView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있는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cursorInfo.bVisible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FALSE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;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로 선언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SelectCard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구조체 변수 이름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선언 후 데이터 추가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CurrentCard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구조체 변수 이름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Current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선언 후 데이터 추가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CreateTitle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함수에서 </a:t>
            </a:r>
            <a:r>
              <a:rPr lang="en-US" altLang="ko-KR" sz="1400" b="1" dirty="0" err="1" smtClean="0">
                <a:solidFill>
                  <a:srgbClr val="36D2CE"/>
                </a:solidFill>
              </a:rPr>
              <a:t>strcpy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를 사용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하여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Title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문자열에 문자 복사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41929"/>
            <a:ext cx="1314633" cy="2762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88558"/>
            <a:ext cx="3391373" cy="2857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594320"/>
            <a:ext cx="3905795" cy="266737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4741887"/>
            <a:ext cx="5329727" cy="149646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454276"/>
            <a:ext cx="1791768" cy="23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420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8"/>
            <a:ext cx="5002108" cy="508137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88165"/>
            <a:ext cx="3862199" cy="830997"/>
            <a:chOff x="3819245" y="188165"/>
            <a:chExt cx="3862199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341674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0" y="1222687"/>
            <a:ext cx="1869605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Scene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의 역할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Scene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은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화면 전환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필요할 때 사용하는 변수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데이터에 따라 생성되는 화면의 종류가 다름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 :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선택 화면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: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인게임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화면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그 외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클리어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화면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891967" y="3170488"/>
            <a:ext cx="1039240" cy="2134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1891967" y="5507213"/>
            <a:ext cx="1039240" cy="213407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r="67429"/>
          <a:stretch/>
        </p:blipFill>
        <p:spPr>
          <a:xfrm>
            <a:off x="6096000" y="1888558"/>
            <a:ext cx="2122303" cy="34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7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88165"/>
            <a:ext cx="3862199" cy="830997"/>
            <a:chOff x="3819245" y="188165"/>
            <a:chExt cx="3862199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341674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386219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TitleRender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7397" y="4896740"/>
            <a:ext cx="11077203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TitleRender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함수를 통해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Title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문자열에 있는 문자들을 특정 열에 따라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색깔 변경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①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부터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열 사이의 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‘1’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열들은 연한 녹색으로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부터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10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열 사이의 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‘E’, ‘A’, ‘S’, ‘Y’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열들은 흰색으로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글자 색깔 변경 후 조건에 맞는 문자들을 </a:t>
            </a:r>
            <a:r>
              <a:rPr lang="ko-KR" altLang="en-US" sz="1400" b="1" dirty="0">
                <a:solidFill>
                  <a:srgbClr val="36D2CE"/>
                </a:solidFill>
              </a:rPr>
              <a:t>특수 문자로 변경 후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출력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(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②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‘1’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열들은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■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변경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문자가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‘E’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인 열들은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‘E’(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알파벳 형태의 특수 문자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로 변경</a:t>
            </a:r>
            <a:endParaRPr lang="en-US" altLang="ko-KR" sz="1100" b="1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7"/>
            <a:ext cx="7819264" cy="319952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t="9575" b="28430"/>
          <a:stretch/>
        </p:blipFill>
        <p:spPr>
          <a:xfrm>
            <a:off x="8668271" y="1623701"/>
            <a:ext cx="2966329" cy="319861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7921814" y="1635539"/>
            <a:ext cx="454847" cy="454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1</a:t>
            </a:r>
            <a:endParaRPr lang="ko-KR" altLang="en-US" b="1" dirty="0"/>
          </a:p>
        </p:txBody>
      </p:sp>
      <p:sp>
        <p:nvSpPr>
          <p:cNvPr id="29" name="타원 28"/>
          <p:cNvSpPr/>
          <p:nvPr/>
        </p:nvSpPr>
        <p:spPr>
          <a:xfrm>
            <a:off x="11179753" y="1635539"/>
            <a:ext cx="454847" cy="45484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/>
              <a:t>2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22594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8"/>
            <a:ext cx="5002108" cy="508137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88165"/>
            <a:ext cx="3862199" cy="830997"/>
            <a:chOff x="3819245" y="188165"/>
            <a:chExt cx="3862199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341674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0" y="1222687"/>
            <a:ext cx="26216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화살표 출력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GotoXY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매개 변수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,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넣고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2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(0, 2)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좌표에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Select.shape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=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☞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0.1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초마다 현재 화면을 지우고 새 화면을 출력하는 과정을 반복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Sleep(100) = 0.1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ystem(“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cls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”) =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화면 지우기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683520" y="3956703"/>
            <a:ext cx="2478281" cy="803304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62209" y="3215079"/>
            <a:ext cx="4765704" cy="6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0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7"/>
            <a:ext cx="11077203" cy="27154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88165"/>
            <a:ext cx="3862199" cy="830997"/>
            <a:chOff x="3819245" y="188165"/>
            <a:chExt cx="3862199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341674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4504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Keyboard(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* Select)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57397" y="4896740"/>
            <a:ext cx="11039247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게임을 하면서 좌표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Select.x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Select.y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가 매번 변해야 하기 때문에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주소 값을 함수에 전달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(Call by Reference)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LEFT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: Select-&gt;x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때 왼쪽으로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만큼 이동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TitleRender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 특수 문자로 전환하였기 때문에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값에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나눈 후 계산함</a:t>
            </a:r>
            <a:endParaRPr lang="en-US" altLang="ko-KR" sz="1100" u="sng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일반 문자는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 byte,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특수 문자는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 byte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RIGHT : Select-&gt;x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또는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일 때 오른쪽으로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만큼 이동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LEFT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처럼 동일한 이유로 </a:t>
            </a:r>
            <a:r>
              <a: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값에 </a:t>
            </a:r>
            <a:r>
              <a:rPr lang="en-US" altLang="ko-KR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100" u="sng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를 나눈 후 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계산함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/>
          <a:srcRect l="59476" t="9824" r="7890" b="48039"/>
          <a:stretch/>
        </p:blipFill>
        <p:spPr>
          <a:xfrm>
            <a:off x="557398" y="4335997"/>
            <a:ext cx="11077202" cy="37152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557398" y="4421534"/>
            <a:ext cx="11077202" cy="371527"/>
            <a:chOff x="557398" y="4421534"/>
            <a:chExt cx="11077202" cy="371527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5423" y="4421534"/>
              <a:ext cx="7944959" cy="161948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5423" y="4583482"/>
              <a:ext cx="8869013" cy="20957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3"/>
            <a:srcRect l="59476" t="9824" r="7890" b="48039"/>
            <a:stretch/>
          </p:blipFill>
          <p:spPr>
            <a:xfrm>
              <a:off x="557398" y="4421534"/>
              <a:ext cx="658026" cy="371527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l="59476" t="9824" r="7890" b="48039"/>
            <a:stretch/>
          </p:blipFill>
          <p:spPr>
            <a:xfrm>
              <a:off x="9160382" y="4421534"/>
              <a:ext cx="2474218" cy="371527"/>
            </a:xfrm>
            <a:prstGeom prst="rect">
              <a:avLst/>
            </a:prstGeom>
          </p:spPr>
        </p:pic>
      </p:grpSp>
      <p:sp>
        <p:nvSpPr>
          <p:cNvPr id="22" name="모서리가 둥근 직사각형 21"/>
          <p:cNvSpPr/>
          <p:nvPr/>
        </p:nvSpPr>
        <p:spPr>
          <a:xfrm>
            <a:off x="1215423" y="4421533"/>
            <a:ext cx="6535613" cy="337343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8139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88165"/>
            <a:ext cx="3862199" cy="830997"/>
            <a:chOff x="3819245" y="188165"/>
            <a:chExt cx="3862199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341674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557397" y="4896740"/>
            <a:ext cx="11039247" cy="1895267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SPACE : Select-&gt;x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값에 따라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난이도가 결정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= 0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Easy / Scene = 1 / Select-&gt;y = 0 /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CreateCard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매개 변수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Easy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넣고 함수 출력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26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= Normal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Scene = 1 /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= 0 / Select-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&gt;y = 0 /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CreateCard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매개 변수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Normal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을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넣고 함수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Select-&gt;x 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52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난이도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=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 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Scene = 1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/ Select-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&gt;x = 0 /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Select-</a:t>
            </a:r>
            <a:r>
              <a:rPr lang="en-US" altLang="ko-KR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&gt;y = 0 / </a:t>
            </a:r>
            <a:r>
              <a:rPr lang="en-US" altLang="ko-KR" sz="11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CreateCard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매개 변수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Hard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를 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넣고 함수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출력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399" y="1222687"/>
            <a:ext cx="4450437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Keyboard(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SelectCard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* Select)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7"/>
            <a:ext cx="11077203" cy="2715470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3"/>
          <a:srcRect l="59476" t="9824" r="7890" b="48039"/>
          <a:stretch/>
        </p:blipFill>
        <p:spPr>
          <a:xfrm>
            <a:off x="557398" y="4335997"/>
            <a:ext cx="11077202" cy="371527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557398" y="4421534"/>
            <a:ext cx="11077202" cy="371527"/>
            <a:chOff x="557398" y="4421534"/>
            <a:chExt cx="11077202" cy="371527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5423" y="4421534"/>
              <a:ext cx="7944959" cy="161948"/>
            </a:xfrm>
            <a:prstGeom prst="rect">
              <a:avLst/>
            </a:prstGeom>
          </p:spPr>
        </p:pic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15423" y="4583482"/>
              <a:ext cx="8869013" cy="209579"/>
            </a:xfrm>
            <a:prstGeom prst="rect">
              <a:avLst/>
            </a:prstGeom>
          </p:spPr>
        </p:pic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/>
            <a:srcRect l="59476" t="9824" r="7890" b="48039"/>
            <a:stretch/>
          </p:blipFill>
          <p:spPr>
            <a:xfrm>
              <a:off x="557398" y="4421534"/>
              <a:ext cx="658026" cy="371527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3"/>
            <a:srcRect l="59476" t="9824" r="7890" b="48039"/>
            <a:stretch/>
          </p:blipFill>
          <p:spPr>
            <a:xfrm>
              <a:off x="9160382" y="4421534"/>
              <a:ext cx="2474218" cy="371527"/>
            </a:xfrm>
            <a:prstGeom prst="rect">
              <a:avLst/>
            </a:prstGeom>
          </p:spPr>
        </p:pic>
      </p:grpSp>
      <p:sp>
        <p:nvSpPr>
          <p:cNvPr id="30" name="모서리가 둥근 직사각형 29"/>
          <p:cNvSpPr/>
          <p:nvPr/>
        </p:nvSpPr>
        <p:spPr>
          <a:xfrm>
            <a:off x="1215423" y="3788349"/>
            <a:ext cx="10304308" cy="547648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0194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30" y="1623060"/>
            <a:ext cx="5001895" cy="5081270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530" y="1001395"/>
            <a:ext cx="11076940" cy="177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530" y="187960"/>
            <a:ext cx="3862070" cy="831215"/>
            <a:chOff x="557530" y="187960"/>
            <a:chExt cx="3862070" cy="831215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1002665" y="274320"/>
              <a:ext cx="3416935" cy="52324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557530" y="187960"/>
              <a:ext cx="530860" cy="8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7" name="직사각형 16"/>
          <p:cNvSpPr>
            <a:spLocks/>
          </p:cNvSpPr>
          <p:nvPr/>
        </p:nvSpPr>
        <p:spPr>
          <a:xfrm rot="0">
            <a:off x="5725795" y="1623060"/>
            <a:ext cx="5909310" cy="5078730"/>
          </a:xfrm>
          <a:prstGeom prst="rect"/>
          <a:noFill/>
          <a:ln w="12700" cap="flat" cmpd="sng">
            <a:solidFill>
              <a:srgbClr val="64DECF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t">
            <a:noAutofit/>
          </a:bodyPr>
          <a:lstStyle/>
          <a:p>
            <a:pPr marL="285750" indent="-285750" latinLnBrk="0">
              <a:buFont typeface="Arial"/>
              <a:buChar char="•"/>
            </a:pPr>
            <a:r>
              <a:rPr lang="ko-KR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선택한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난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이도에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맞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는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2차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원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배열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에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가로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와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세로 데이터의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400" u="sng">
                <a:solidFill>
                  <a:schemeClr val="tx1">
                    <a:lumMod val="65000"/>
                    <a:lumOff val="35000"/>
                  </a:schemeClr>
                </a:solidFill>
              </a:rPr>
              <a:t>2</a:t>
            </a:r>
            <a:r>
              <a:rPr lang="ko-KR" altLang="en-US" sz="1400" u="sng">
                <a:solidFill>
                  <a:schemeClr val="tx1">
                    <a:lumMod val="65000"/>
                    <a:lumOff val="35000"/>
                  </a:schemeClr>
                </a:solidFill>
              </a:rPr>
              <a:t>배 길이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만큼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행과 열 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</a:rPr>
              <a:t>제작</a:t>
            </a: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latinLnBrk="0">
              <a:buFontTx/>
              <a:buNone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 latinLnBrk="0">
              <a:buFont typeface="Arial"/>
              <a:buChar char="•"/>
            </a:pPr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41755" y="5101590"/>
            <a:ext cx="1085215" cy="239395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530" y="1222375"/>
            <a:ext cx="4450715" cy="40005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CreateCard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enum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Diff diff);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27" name="그림 5" descr="C:/Users/Administrator/AppData/Roaming/PolarisOffice/ETemp/13196_15649136/fImage18595285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07430" y="2110740"/>
            <a:ext cx="4678045" cy="1240790"/>
          </a:xfrm>
          <a:prstGeom prst="rect"/>
          <a:noFill/>
        </p:spPr>
      </p:pic>
      <p:pic>
        <p:nvPicPr>
          <p:cNvPr id="26" name="그림 4" descr="C:/Users/Administrator/AppData/Roaming/PolarisOffice/ETemp/13196_15649136/fImage9093284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109335" y="3217545"/>
            <a:ext cx="4675505" cy="529590"/>
          </a:xfrm>
          <a:prstGeom prst="rect"/>
          <a:noFill/>
        </p:spPr>
      </p:pic>
    </p:spTree>
    <p:extLst>
      <p:ext uri="{BB962C8B-B14F-4D97-AF65-F5344CB8AC3E}">
        <p14:creationId xmlns:p14="http://schemas.microsoft.com/office/powerpoint/2010/main" val="1420934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7" y="1622798"/>
            <a:ext cx="5002108" cy="508137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88165"/>
            <a:ext cx="3862199" cy="830997"/>
            <a:chOff x="3819245" y="188165"/>
            <a:chExt cx="3862199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341674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0" y="1222687"/>
            <a:ext cx="262163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Countdown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);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725682" y="1622797"/>
            <a:ext cx="5908918" cy="5077954"/>
          </a:xfrm>
          <a:prstGeom prst="rect">
            <a:avLst/>
          </a:prstGeom>
          <a:noFill/>
          <a:ln w="12700">
            <a:solidFill>
              <a:srgbClr val="64DE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Keyboard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함수에 의해 스페이스 바를 누르게 되면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Scene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이 되면서 </a:t>
            </a: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 탈출 후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Countdown 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함수를 출력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Sleep(1000)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에 의해 결과값이 </a:t>
            </a:r>
            <a:r>
              <a:rPr lang="en-US" altLang="ko-KR" sz="1400" b="1" dirty="0" smtClean="0">
                <a:solidFill>
                  <a:srgbClr val="36D2CE"/>
                </a:solidFill>
              </a:rPr>
              <a:t>1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초씩 </a:t>
            </a:r>
            <a:r>
              <a:rPr lang="ko-KR" altLang="en-US" sz="1400" b="1" dirty="0" err="1" smtClean="0">
                <a:solidFill>
                  <a:srgbClr val="36D2CE"/>
                </a:solidFill>
              </a:rPr>
              <a:t>딜레이</a:t>
            </a:r>
            <a:r>
              <a:rPr lang="ko-KR" altLang="en-US" sz="1400" b="1" dirty="0" smtClean="0">
                <a:solidFill>
                  <a:srgbClr val="36D2CE"/>
                </a:solidFill>
              </a:rPr>
              <a:t> 됨</a:t>
            </a:r>
            <a:endParaRPr lang="en-US" altLang="ko-KR" sz="1400" b="1" dirty="0" smtClean="0">
              <a:solidFill>
                <a:srgbClr val="36D2CE"/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‘3’, ‘2’, ‘1’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문구가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1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 간격을 두고 출력</a:t>
            </a:r>
            <a:endParaRPr lang="en-US" altLang="ko-KR" sz="11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‘G O !!’</a:t>
            </a:r>
            <a:r>
              <a:rPr lang="ko-KR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문구 출력 후 </a:t>
            </a:r>
            <a:r>
              <a:rPr lang="en-US" altLang="ko-KR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0.5</a:t>
            </a:r>
            <a:r>
              <a:rPr lang="ko-KR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초 뒤 함수가 종료되고 </a:t>
            </a:r>
            <a:r>
              <a:rPr lang="en-US" altLang="ko-KR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while (Scene == 1)</a:t>
            </a:r>
            <a:r>
              <a:rPr lang="ko-KR" altLang="en-US" sz="1100" u="sng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문으로 이동</a:t>
            </a:r>
            <a:endParaRPr lang="en-US" altLang="ko-KR" sz="1100" u="sng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1341689" y="5101839"/>
            <a:ext cx="1085318" cy="239282"/>
          </a:xfrm>
          <a:prstGeom prst="roundRect">
            <a:avLst>
              <a:gd name="adj" fmla="val 2513"/>
            </a:avLst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16755"/>
            <a:ext cx="2781688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AC7B7DB-B3D3-41D3-95D5-2DBDBBFED3F5}"/>
              </a:ext>
            </a:extLst>
          </p:cNvPr>
          <p:cNvGrpSpPr/>
          <p:nvPr/>
        </p:nvGrpSpPr>
        <p:grpSpPr>
          <a:xfrm>
            <a:off x="2077493" y="2425628"/>
            <a:ext cx="8037014" cy="2669547"/>
            <a:chOff x="2192615" y="2425628"/>
            <a:chExt cx="8037014" cy="2669547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7A5705AF-7E3F-4EE1-AAFA-DF5991A0C3EC}"/>
                </a:ext>
              </a:extLst>
            </p:cNvPr>
            <p:cNvSpPr/>
            <p:nvPr/>
          </p:nvSpPr>
          <p:spPr>
            <a:xfrm>
              <a:off x="23294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374D96-F450-468F-BCE5-3F1C4AC6DE17}"/>
                </a:ext>
              </a:extLst>
            </p:cNvPr>
            <p:cNvSpPr/>
            <p:nvPr/>
          </p:nvSpPr>
          <p:spPr>
            <a:xfrm>
              <a:off x="21926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7293CCF-BB27-4D66-8E3F-A31FBB67941D}"/>
                </a:ext>
              </a:extLst>
            </p:cNvPr>
            <p:cNvSpPr txBox="1"/>
            <p:nvPr/>
          </p:nvSpPr>
          <p:spPr>
            <a:xfrm>
              <a:off x="2799226" y="2806835"/>
              <a:ext cx="970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01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입력하세요</a:t>
              </a:r>
              <a:endPara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89782DA-3E49-4DAE-9034-D5692849686E}"/>
                </a:ext>
              </a:extLst>
            </p:cNvPr>
            <p:cNvSpPr txBox="1"/>
            <p:nvPr/>
          </p:nvSpPr>
          <p:spPr>
            <a:xfrm>
              <a:off x="2473817" y="3736844"/>
              <a:ext cx="16209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75E108-6004-4086-A28A-A6A9CA33D37D}"/>
                </a:ext>
              </a:extLst>
            </p:cNvPr>
            <p:cNvSpPr txBox="1"/>
            <p:nvPr/>
          </p:nvSpPr>
          <p:spPr>
            <a:xfrm>
              <a:off x="25026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66C2C35D-6630-4D81-B912-08097FEFBFC8}"/>
                </a:ext>
              </a:extLst>
            </p:cNvPr>
            <p:cNvSpPr/>
            <p:nvPr/>
          </p:nvSpPr>
          <p:spPr>
            <a:xfrm>
              <a:off x="5119440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96012F4-6AF8-4F27-AC0B-9C7C18A2AD51}"/>
                </a:ext>
              </a:extLst>
            </p:cNvPr>
            <p:cNvSpPr/>
            <p:nvPr/>
          </p:nvSpPr>
          <p:spPr>
            <a:xfrm>
              <a:off x="4982590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65F91A1-7D3C-480F-878F-D056D8636765}"/>
                </a:ext>
              </a:extLst>
            </p:cNvPr>
            <p:cNvSpPr txBox="1"/>
            <p:nvPr/>
          </p:nvSpPr>
          <p:spPr>
            <a:xfrm>
              <a:off x="5589201" y="2806835"/>
              <a:ext cx="970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02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입력하세요</a:t>
              </a:r>
              <a:endPara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58EC5E4-D569-4D85-ADEB-769A0EBDAB4A}"/>
                </a:ext>
              </a:extLst>
            </p:cNvPr>
            <p:cNvSpPr txBox="1"/>
            <p:nvPr/>
          </p:nvSpPr>
          <p:spPr>
            <a:xfrm>
              <a:off x="5263792" y="3736844"/>
              <a:ext cx="16209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1711267-D454-42B9-9EF1-AC8E108A8BA7}"/>
                </a:ext>
              </a:extLst>
            </p:cNvPr>
            <p:cNvSpPr txBox="1"/>
            <p:nvPr/>
          </p:nvSpPr>
          <p:spPr>
            <a:xfrm>
              <a:off x="5292644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CB9C6368-1582-498C-959E-10C147900D83}"/>
                </a:ext>
              </a:extLst>
            </p:cNvPr>
            <p:cNvSpPr/>
            <p:nvPr/>
          </p:nvSpPr>
          <p:spPr>
            <a:xfrm>
              <a:off x="8046265" y="2547257"/>
              <a:ext cx="2183364" cy="2547918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EB9A5E4-16E0-446A-8EE9-8AE3B0A390DB}"/>
                </a:ext>
              </a:extLst>
            </p:cNvPr>
            <p:cNvSpPr/>
            <p:nvPr/>
          </p:nvSpPr>
          <p:spPr>
            <a:xfrm>
              <a:off x="7909415" y="2425628"/>
              <a:ext cx="2183364" cy="2547918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49C77A0-C9D0-414A-83CA-76E402DE6F5A}"/>
                </a:ext>
              </a:extLst>
            </p:cNvPr>
            <p:cNvSpPr txBox="1"/>
            <p:nvPr/>
          </p:nvSpPr>
          <p:spPr>
            <a:xfrm>
              <a:off x="8516026" y="2806835"/>
              <a:ext cx="970137" cy="5539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60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03</a:t>
              </a: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입력하세요</a:t>
              </a:r>
              <a:endParaRPr lang="en-US" altLang="ko-KR" sz="14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7CB9E77-94C9-4323-BA99-2178FC39810A}"/>
                </a:ext>
              </a:extLst>
            </p:cNvPr>
            <p:cNvSpPr txBox="1"/>
            <p:nvPr/>
          </p:nvSpPr>
          <p:spPr>
            <a:xfrm>
              <a:off x="8190617" y="3736844"/>
              <a:ext cx="162095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r>
                <a:rPr lang="ko-KR" altLang="en-US" sz="1200" dirty="0">
                  <a:solidFill>
                    <a:schemeClr val="bg1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간략한 설명 입력하세요</a:t>
              </a:r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AC0595E-3EBF-4DF0-A758-3411F8A176A9}"/>
                </a:ext>
              </a:extLst>
            </p:cNvPr>
            <p:cNvSpPr txBox="1"/>
            <p:nvPr/>
          </p:nvSpPr>
          <p:spPr>
            <a:xfrm>
              <a:off x="8219469" y="3410339"/>
              <a:ext cx="1563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…………………………</a:t>
              </a:r>
            </a:p>
            <a:p>
              <a:pPr algn="ctr"/>
              <a:endParaRPr lang="en-US" altLang="ko-KR" sz="12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88165"/>
            <a:ext cx="3642745" cy="830997"/>
            <a:chOff x="3819245" y="188165"/>
            <a:chExt cx="3642745" cy="830997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274417"/>
              <a:ext cx="3197290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005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635"/>
            <a:ext cx="12213590" cy="86106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20" y="211455"/>
            <a:ext cx="2651760" cy="523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793B6E9-C890-4D5A-A71D-291AA2FC09FB}"/>
              </a:ext>
            </a:extLst>
          </p:cNvPr>
          <p:cNvGrpSpPr/>
          <p:nvPr/>
        </p:nvGrpSpPr>
        <p:grpSpPr>
          <a:xfrm>
            <a:off x="5292090" y="1374140"/>
            <a:ext cx="1598295" cy="831215"/>
            <a:chOff x="5292090" y="1374140"/>
            <a:chExt cx="1598295" cy="831215"/>
          </a:xfrm>
        </p:grpSpPr>
        <p:sp>
          <p:nvSpPr>
            <p:cNvPr id="8" name="TextBox 7"/>
            <p:cNvSpPr txBox="1">
              <a:spLocks/>
            </p:cNvSpPr>
            <p:nvPr/>
          </p:nvSpPr>
          <p:spPr>
            <a:xfrm rot="0">
              <a:off x="5292090" y="1374140"/>
              <a:ext cx="531495" cy="831850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en-US" altLang="ko-KR" sz="4800" b="1">
                  <a:solidFill>
                    <a:srgbClr val="64DECF"/>
                  </a:solidFill>
                  <a:latin typeface="KoPubWorld돋움체 Bold" charset="0"/>
                  <a:ea typeface="KoPubWorld돋움체 Bold" charset="0"/>
                  <a:cs typeface="KoPubWorld돋움체 Bold" charset="0"/>
                </a:rPr>
                <a:t>1</a:t>
              </a:r>
              <a:endParaRPr lang="ko-KR" altLang="en-US" sz="4800" b="1">
                <a:solidFill>
                  <a:srgbClr val="64DECF"/>
                </a:solidFill>
                <a:latin typeface="KoPubWorld돋움체 Bold" charset="0"/>
                <a:ea typeface="KoPubWorld돋움체 Bold" charset="0"/>
                <a:cs typeface="KoPubWorld돋움체 Bold" charset="0"/>
              </a:endParaRPr>
            </a:p>
          </p:txBody>
        </p:sp>
        <p:sp>
          <p:nvSpPr>
            <p:cNvPr id="12" name="TextBox 11"/>
            <p:cNvSpPr txBox="1">
              <a:spLocks/>
            </p:cNvSpPr>
            <p:nvPr/>
          </p:nvSpPr>
          <p:spPr>
            <a:xfrm rot="0">
              <a:off x="5822950" y="1443990"/>
              <a:ext cx="1068070" cy="338455"/>
            </a:xfrm>
            <a:prstGeom prst="rect"/>
            <a:noFill/>
          </p:spPr>
          <p:txBody>
            <a:bodyPr wrap="none" lIns="91440" tIns="45720" rIns="91440" bIns="45720" numCol="1" vert="horz" anchor="t">
              <a:spAutoFit/>
            </a:bodyPr>
            <a:lstStyle/>
            <a:p>
              <a:pPr marL="0" indent="0" latinLnBrk="0">
                <a:buFontTx/>
                <a:buNone/>
              </a:pPr>
              <a:r>
                <a:rPr lang="ko-KR" altLang="en-US" sz="1600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charset="0"/>
                  <a:cs typeface="KoPubWorld돋움체 Bold" charset="0"/>
                </a:rPr>
                <a:t>게임 소개</a:t>
              </a:r>
              <a:endParaRPr lang="ko-KR" altLang="en-US" sz="1600" b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charset="0"/>
                <a:cs typeface="KoPubWorld돋움체 Bold" charset="0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A5AF55B-2B72-4D64-9D81-C0FF482732D7}"/>
              </a:ext>
            </a:extLst>
          </p:cNvPr>
          <p:cNvGrpSpPr/>
          <p:nvPr/>
        </p:nvGrpSpPr>
        <p:grpSpPr>
          <a:xfrm>
            <a:off x="5292090" y="3496310"/>
            <a:ext cx="1856740" cy="831215"/>
            <a:chOff x="5292090" y="3496310"/>
            <a:chExt cx="1856740" cy="831215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21C3A4C-9A1E-4998-B64C-27B322E1FB56}"/>
                </a:ext>
              </a:extLst>
            </p:cNvPr>
            <p:cNvSpPr txBox="1"/>
            <p:nvPr/>
          </p:nvSpPr>
          <p:spPr>
            <a:xfrm>
              <a:off x="5292090" y="3496310"/>
              <a:ext cx="530860" cy="8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BD65EA8-75FC-4381-8F1B-C7736D8545B7}"/>
                </a:ext>
              </a:extLst>
            </p:cNvPr>
            <p:cNvSpPr txBox="1"/>
            <p:nvPr/>
          </p:nvSpPr>
          <p:spPr>
            <a:xfrm>
              <a:off x="5822950" y="3566795"/>
              <a:ext cx="1325880" cy="584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</a:t>
              </a:r>
              <a:endParaRPr lang="en-US" altLang="ko-KR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  <a:p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변수 </a:t>
              </a:r>
              <a:r>
                <a:rPr lang="en-US" altLang="ko-KR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함수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A5AF55B-2B72-4D64-9D81-C0FF482732D7}"/>
              </a:ext>
            </a:extLst>
          </p:cNvPr>
          <p:cNvGrpSpPr/>
          <p:nvPr/>
        </p:nvGrpSpPr>
        <p:grpSpPr>
          <a:xfrm>
            <a:off x="5292090" y="5619115"/>
            <a:ext cx="1608455" cy="831215"/>
            <a:chOff x="5292090" y="5619115"/>
            <a:chExt cx="1608455" cy="831215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21C3A4C-9A1E-4998-B64C-27B322E1FB56}"/>
                </a:ext>
              </a:extLst>
            </p:cNvPr>
            <p:cNvSpPr txBox="1"/>
            <p:nvPr/>
          </p:nvSpPr>
          <p:spPr>
            <a:xfrm>
              <a:off x="5292090" y="5619115"/>
              <a:ext cx="530860" cy="8312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BD65EA8-75FC-4381-8F1B-C7736D8545B7}"/>
                </a:ext>
              </a:extLst>
            </p:cNvPr>
            <p:cNvSpPr txBox="1"/>
            <p:nvPr/>
          </p:nvSpPr>
          <p:spPr>
            <a:xfrm>
              <a:off x="5822950" y="5689600"/>
              <a:ext cx="1077595" cy="3384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b="1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로직</a:t>
              </a:r>
              <a:r>
                <a:rPr lang="ko-KR" altLang="en-US" sz="16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 설명</a:t>
              </a:r>
              <a:endParaRPr lang="ko-KR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4487251" y="2922628"/>
            <a:ext cx="323926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감사합니다</a:t>
            </a:r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27441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6" y="2878363"/>
            <a:ext cx="50243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 </a:t>
            </a:r>
            <a:r>
              <a:rPr lang="ko-KR" altLang="en-US" sz="1600" dirty="0" smtClean="0"/>
              <a:t>게임의 간략한 진행 방식 및 구조 소개</a:t>
            </a:r>
            <a:endParaRPr lang="en-US" altLang="ko-KR" sz="1600" dirty="0" smtClean="0"/>
          </a:p>
          <a:p>
            <a:endParaRPr lang="en-US" altLang="ko-KR" sz="1600" dirty="0"/>
          </a:p>
          <a:p>
            <a:r>
              <a:rPr lang="ko-KR" altLang="en-US" sz="1600" dirty="0" smtClean="0"/>
              <a:t>진행 방식을 토대로 제작한 게임 영상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62" name="그룹 61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63" name="직사각형 62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4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" name="그룹 2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61" name="직사각형 60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026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60030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직사각형 41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4655999" y="2574475"/>
            <a:ext cx="2880001" cy="1791454"/>
          </a:xfrm>
          <a:prstGeom prst="rect">
            <a:avLst/>
          </a:prstGeom>
          <a:solidFill>
            <a:srgbClr val="EAEAE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8165"/>
            <a:ext cx="4843733" cy="830997"/>
            <a:chOff x="3819245" y="188165"/>
            <a:chExt cx="4843733" cy="830997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4398279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557399" y="2256572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935263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dirty="0" smtClean="0"/>
              <a:t>Match Card</a:t>
            </a:r>
            <a:r>
              <a:rPr lang="ko-KR" altLang="en-US" dirty="0" smtClean="0"/>
              <a:t>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4655999" y="4412427"/>
            <a:ext cx="2880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방향키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화살표 </a:t>
            </a:r>
            <a:r>
              <a:rPr lang="ko-KR" altLang="en-US" sz="1400" b="1" dirty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이동</a:t>
            </a:r>
            <a:endParaRPr lang="en-US" altLang="ko-KR" sz="1400" b="1" dirty="0">
              <a:solidFill>
                <a:srgbClr val="36D2CE"/>
              </a:solidFill>
              <a:latin typeface="+mn-ea"/>
              <a:cs typeface="KoPubWorld돋움체 Light" panose="00000300000000000000" pitchFamily="2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스페이스 바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: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카드 </a:t>
            </a:r>
            <a:r>
              <a:rPr lang="ko-KR" altLang="en-US" sz="1400" b="1" dirty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선택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/ </a:t>
            </a:r>
            <a:r>
              <a:rPr lang="ko-KR" altLang="en-US" sz="1400" b="1" dirty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취소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557398" y="4412427"/>
            <a:ext cx="28800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다양한 이미지로 구성된 카드들을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같은 </a:t>
            </a:r>
            <a:r>
              <a:rPr lang="ko-KR" altLang="en-US" sz="1400" b="1" dirty="0" err="1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이미지</a:t>
            </a:r>
            <a:r>
              <a:rPr lang="ko-KR" alt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끼리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 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짝을 맞추어</a:t>
            </a:r>
            <a:endParaRPr lang="en-US" altLang="ko-KR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  <a:p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카드를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제거</a:t>
            </a:r>
            <a:r>
              <a:rPr lang="ko-KR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해 나가는 게임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</a:extLst>
          </a:blip>
          <a:srcRect b="6719"/>
          <a:stretch/>
        </p:blipFill>
        <p:spPr>
          <a:xfrm>
            <a:off x="557398" y="2574477"/>
            <a:ext cx="2880000" cy="1791454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3AE2228-20A0-40A8-A22F-D90296298EB0}"/>
              </a:ext>
            </a:extLst>
          </p:cNvPr>
          <p:cNvSpPr txBox="1"/>
          <p:nvPr/>
        </p:nvSpPr>
        <p:spPr>
          <a:xfrm>
            <a:off x="8754598" y="4412427"/>
            <a:ext cx="28800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C </a:t>
            </a:r>
            <a:r>
              <a:rPr lang="ko-KR" altLang="en-US" sz="1400" b="1" dirty="0" smtClean="0">
                <a:solidFill>
                  <a:srgbClr val="36D2CE"/>
                </a:solidFill>
                <a:latin typeface="+mn-ea"/>
                <a:cs typeface="KoPubWorld돋움체 Light" panose="00000300000000000000" pitchFamily="2" charset="-127"/>
              </a:rPr>
              <a:t>언어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rPr>
              <a:t>로 제작</a:t>
            </a:r>
          </a:p>
        </p:txBody>
      </p:sp>
      <p:pic>
        <p:nvPicPr>
          <p:cNvPr id="1028" name="Picture 4" descr="71,218개의 방향키 이미지, 스톡 사진, 3D 오브젝트, 벡터 | Shutterstock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214" b="69643" l="14003" r="42314">
                        <a14:foregroundMark x1="26788" y1="31071" x2="30289" y2="38571"/>
                        <a14:foregroundMark x1="30746" y1="59643" x2="26332" y2="64286"/>
                        <a14:foregroundMark x1="15982" y1="62857" x2="21613" y2="47143"/>
                        <a14:foregroundMark x1="21613" y1="63571" x2="17352" y2="66071"/>
                        <a14:foregroundMark x1="27245" y1="30714" x2="32877" y2="27500"/>
                        <a14:foregroundMark x1="24049" y1="31429" x2="26332" y2="40000"/>
                        <a14:foregroundMark x1="34551" y1="56786" x2="37595" y2="60357"/>
                        <a14:foregroundMark x1="36986" y1="49286" x2="40030" y2="49286"/>
                        <a14:foregroundMark x1="25571" y1="53214" x2="29528" y2="52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945" t="21701" r="56602" b="28312"/>
          <a:stretch/>
        </p:blipFill>
        <p:spPr bwMode="auto">
          <a:xfrm>
            <a:off x="5401132" y="2707745"/>
            <a:ext cx="1389731" cy="97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8298B826-E1A7-4AAD-A2E9-FEF678DBFCF4}"/>
              </a:ext>
            </a:extLst>
          </p:cNvPr>
          <p:cNvSpPr/>
          <p:nvPr/>
        </p:nvSpPr>
        <p:spPr>
          <a:xfrm>
            <a:off x="4656000" y="2256572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D5AC252-1EF4-4FE1-84A7-F28040F580A5}"/>
              </a:ext>
            </a:extLst>
          </p:cNvPr>
          <p:cNvSpPr txBox="1"/>
          <p:nvPr/>
        </p:nvSpPr>
        <p:spPr>
          <a:xfrm>
            <a:off x="5033864" y="2267484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1400" b="1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ko-KR" altLang="en-US" dirty="0" smtClean="0"/>
              <a:t>게임 방법</a:t>
            </a:r>
            <a:endParaRPr lang="ko-KR" altLang="en-US" dirty="0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6B9C08F9-AC10-49B8-9A1F-CE3E21E70BE4}"/>
              </a:ext>
            </a:extLst>
          </p:cNvPr>
          <p:cNvSpPr/>
          <p:nvPr/>
        </p:nvSpPr>
        <p:spPr>
          <a:xfrm>
            <a:off x="8754600" y="2257823"/>
            <a:ext cx="2880000" cy="317904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AFD5674-8CB8-4D84-A329-567D812EAD1C}"/>
              </a:ext>
            </a:extLst>
          </p:cNvPr>
          <p:cNvSpPr txBox="1"/>
          <p:nvPr/>
        </p:nvSpPr>
        <p:spPr>
          <a:xfrm>
            <a:off x="9132464" y="2268735"/>
            <a:ext cx="21242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  <a:cs typeface="KoPubWorld돋움체 Light" panose="00000300000000000000" pitchFamily="2" charset="-127"/>
              </a:rPr>
              <a:t>사용한 언어</a:t>
            </a:r>
            <a:endParaRPr lang="ko-KR" altLang="en-US" sz="1400" b="1" dirty="0">
              <a:solidFill>
                <a:schemeClr val="bg1"/>
              </a:solidFill>
              <a:latin typeface="+mn-ea"/>
              <a:cs typeface="KoPubWorld돋움체 Light" panose="00000300000000000000" pitchFamily="2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8754598" y="2574475"/>
            <a:ext cx="2880001" cy="1791454"/>
          </a:xfrm>
          <a:prstGeom prst="rect">
            <a:avLst/>
          </a:prstGeom>
          <a:solidFill>
            <a:srgbClr val="EAEAEA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11,967개의 C language 로열티 프리 사진 및 스톡 이미지 | Shutterstock"/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0400" y="2718456"/>
            <a:ext cx="1368396" cy="1512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모서리가 둥근 직사각형 3"/>
          <p:cNvSpPr/>
          <p:nvPr/>
        </p:nvSpPr>
        <p:spPr>
          <a:xfrm>
            <a:off x="4835493" y="3813988"/>
            <a:ext cx="2521009" cy="367961"/>
          </a:xfrm>
          <a:prstGeom prst="roundRect">
            <a:avLst>
              <a:gd name="adj" fmla="val 493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Space Bar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88165"/>
            <a:ext cx="4843733" cy="830997"/>
            <a:chOff x="3819245" y="188165"/>
            <a:chExt cx="4843733" cy="83099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4398279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게임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소개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612164" y="2044249"/>
            <a:ext cx="6967672" cy="318689"/>
            <a:chOff x="557399" y="2256572"/>
            <a:chExt cx="2880000" cy="318689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298B826-E1A7-4AAD-A2E9-FEF678DBFCF4}"/>
                </a:ext>
              </a:extLst>
            </p:cNvPr>
            <p:cNvSpPr/>
            <p:nvPr/>
          </p:nvSpPr>
          <p:spPr>
            <a:xfrm>
              <a:off x="557399" y="2256572"/>
              <a:ext cx="2880000" cy="317904"/>
            </a:xfrm>
            <a:prstGeom prst="rect">
              <a:avLst/>
            </a:prstGeom>
            <a:solidFill>
              <a:srgbClr val="64DEC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D5AC252-1EF4-4FE1-84A7-F28040F580A5}"/>
                </a:ext>
              </a:extLst>
            </p:cNvPr>
            <p:cNvSpPr txBox="1"/>
            <p:nvPr/>
          </p:nvSpPr>
          <p:spPr>
            <a:xfrm>
              <a:off x="935263" y="2267484"/>
              <a:ext cx="2124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 algn="ctr">
                <a:defRPr sz="1400" b="1">
                  <a:solidFill>
                    <a:schemeClr val="bg1"/>
                  </a:solidFill>
                  <a:latin typeface="+mn-ea"/>
                  <a:cs typeface="KoPubWorld돋움체 Light" panose="00000300000000000000" pitchFamily="2" charset="-127"/>
                </a:defRPr>
              </a:lvl1pPr>
            </a:lstStyle>
            <a:p>
              <a:r>
                <a:rPr lang="ko-KR" altLang="en-US" dirty="0" smtClean="0"/>
                <a:t>플레이 영상</a:t>
              </a:r>
              <a:endParaRPr lang="ko-KR" altLang="en-US" dirty="0"/>
            </a:p>
          </p:txBody>
        </p:sp>
      </p:grpSp>
      <p:pic>
        <p:nvPicPr>
          <p:cNvPr id="3" name="MatchCard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687.4333"/>
                </p14:media>
              </p:ext>
            </p:extLst>
          </p:nvPr>
        </p:nvPicPr>
        <p:blipFill rotWithShape="1">
          <a:blip r:embed="rId4"/>
          <a:srcRect l="-2" r="35622" b="74829"/>
          <a:stretch/>
        </p:blipFill>
        <p:spPr>
          <a:xfrm>
            <a:off x="2612164" y="2362938"/>
            <a:ext cx="6967672" cy="2170182"/>
          </a:xfrm>
          <a:prstGeom prst="rect">
            <a:avLst/>
          </a:prstGeom>
        </p:spPr>
      </p:pic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5075437"/>
              </p:ext>
            </p:extLst>
          </p:nvPr>
        </p:nvGraphicFramePr>
        <p:xfrm>
          <a:off x="2612164" y="4533120"/>
          <a:ext cx="6967672" cy="8280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216352">
                  <a:extLst>
                    <a:ext uri="{9D8B030D-6E8A-4147-A177-3AD203B41FA5}">
                      <a16:colId xmlns:a16="http://schemas.microsoft.com/office/drawing/2014/main" val="203095064"/>
                    </a:ext>
                  </a:extLst>
                </a:gridCol>
                <a:gridCol w="1917107">
                  <a:extLst>
                    <a:ext uri="{9D8B030D-6E8A-4147-A177-3AD203B41FA5}">
                      <a16:colId xmlns:a16="http://schemas.microsoft.com/office/drawing/2014/main" val="1748360691"/>
                    </a:ext>
                  </a:extLst>
                </a:gridCol>
                <a:gridCol w="1917106">
                  <a:extLst>
                    <a:ext uri="{9D8B030D-6E8A-4147-A177-3AD203B41FA5}">
                      <a16:colId xmlns:a16="http://schemas.microsoft.com/office/drawing/2014/main" val="1893318521"/>
                    </a:ext>
                  </a:extLst>
                </a:gridCol>
                <a:gridCol w="1917107">
                  <a:extLst>
                    <a:ext uri="{9D8B030D-6E8A-4147-A177-3AD203B41FA5}">
                      <a16:colId xmlns:a16="http://schemas.microsoft.com/office/drawing/2014/main" val="136175454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/>
                        <a:t>난이도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D2C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Easy</a:t>
                      </a:r>
                      <a:endParaRPr lang="ko-KR" altLang="en-US" sz="14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D2C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Normal</a:t>
                      </a:r>
                      <a:endParaRPr lang="ko-KR" altLang="en-US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D2CE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/>
                        <a:t>Hard</a:t>
                      </a:r>
                      <a:endParaRPr lang="ko-KR" altLang="en-US" sz="1400" dirty="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6D2CE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3001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/>
                        <a:t>보드 </a:t>
                      </a:r>
                      <a:r>
                        <a:rPr lang="ko-KR" altLang="en-US" sz="1200" dirty="0" smtClean="0"/>
                        <a:t>크기</a:t>
                      </a:r>
                      <a:endParaRPr lang="en-US" altLang="ko-KR" sz="1200" dirty="0" smtClean="0"/>
                    </a:p>
                    <a:p>
                      <a:pPr algn="ctr" latinLnBrk="1"/>
                      <a:r>
                        <a:rPr lang="en-US" altLang="ko-KR" sz="1200" dirty="0" smtClean="0"/>
                        <a:t>(</a:t>
                      </a:r>
                      <a:r>
                        <a:rPr lang="ko-KR" altLang="en-US" sz="1200" dirty="0" smtClean="0"/>
                        <a:t>가로 </a:t>
                      </a:r>
                      <a:r>
                        <a:rPr lang="en-US" altLang="ko-KR" sz="1200" dirty="0" smtClean="0"/>
                        <a:t>X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세로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5 X 4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8 X 6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/>
                        <a:t>12</a:t>
                      </a:r>
                      <a:r>
                        <a:rPr lang="en-US" altLang="ko-KR" sz="1200" baseline="0" dirty="0" smtClean="0"/>
                        <a:t> X 8</a:t>
                      </a:r>
                      <a:endParaRPr lang="ko-KR" altLang="en-US" sz="1200" dirty="0" smtClean="0"/>
                    </a:p>
                  </a:txBody>
                  <a:tcPr anchor="ctr">
                    <a:lnL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36D2C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1142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41336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40C94876-6F8D-4591-B9C1-08D4A8A52EBD}"/>
              </a:ext>
            </a:extLst>
          </p:cNvPr>
          <p:cNvSpPr/>
          <p:nvPr/>
        </p:nvSpPr>
        <p:spPr>
          <a:xfrm flipV="1">
            <a:off x="557400" y="2537764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398" y="1640727"/>
            <a:ext cx="4877727" cy="830997"/>
            <a:chOff x="3819245" y="188165"/>
            <a:chExt cx="4877727" cy="830997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700" y="274417"/>
              <a:ext cx="4432272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변수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함수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 rot="1504204">
            <a:off x="8773977" y="3467774"/>
            <a:ext cx="2517420" cy="2179636"/>
            <a:chOff x="8573525" y="3240600"/>
            <a:chExt cx="2739331" cy="2371770"/>
          </a:xfrm>
        </p:grpSpPr>
        <p:grpSp>
          <p:nvGrpSpPr>
            <p:cNvPr id="10" name="그룹 9"/>
            <p:cNvGrpSpPr/>
            <p:nvPr/>
          </p:nvGrpSpPr>
          <p:grpSpPr>
            <a:xfrm rot="460670">
              <a:off x="8573525" y="3240600"/>
              <a:ext cx="1518184" cy="2109556"/>
              <a:chOff x="5019214" y="3328188"/>
              <a:chExt cx="1518184" cy="2109556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1" name="그룹 10"/>
            <p:cNvGrpSpPr/>
            <p:nvPr/>
          </p:nvGrpSpPr>
          <p:grpSpPr>
            <a:xfrm rot="1232018">
              <a:off x="9794672" y="3502814"/>
              <a:ext cx="1518184" cy="2109556"/>
              <a:chOff x="5019214" y="3328188"/>
              <a:chExt cx="1518184" cy="2109556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5019214" y="3328188"/>
                <a:ext cx="1518184" cy="2109556"/>
              </a:xfrm>
              <a:prstGeom prst="rect">
                <a:avLst/>
              </a:prstGeom>
              <a:solidFill>
                <a:srgbClr val="EAEAEA"/>
              </a:solidFill>
              <a:ln w="3175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Picture 2" descr="Four suits in a deck of cards. Zip Pouch by Tom Hill - Pixels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-1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21" t="22152" r="52042" b="27815"/>
              <a:stretch/>
            </p:blipFill>
            <p:spPr bwMode="auto">
              <a:xfrm>
                <a:off x="5292545" y="3792106"/>
                <a:ext cx="971522" cy="11817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EA20CBF4-01B1-4295-A450-DC73516C7A26}"/>
              </a:ext>
            </a:extLst>
          </p:cNvPr>
          <p:cNvSpPr txBox="1"/>
          <p:nvPr/>
        </p:nvSpPr>
        <p:spPr>
          <a:xfrm>
            <a:off x="752626" y="2878363"/>
            <a:ext cx="36997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Light" panose="00000300000000000000" pitchFamily="2" charset="-127"/>
              </a:defRPr>
            </a:lvl1pPr>
          </a:lstStyle>
          <a:p>
            <a:r>
              <a:rPr lang="en-US" altLang="ko-KR" sz="1600" dirty="0" smtClean="0"/>
              <a:t>Match Card</a:t>
            </a:r>
            <a:r>
              <a:rPr lang="ko-KR" altLang="en-US" sz="1600" dirty="0" smtClean="0"/>
              <a:t>를 구현하기 위해 사용된</a:t>
            </a:r>
            <a:endParaRPr lang="en-US" altLang="ko-KR" sz="1600" dirty="0" smtClean="0"/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변수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함수의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종류와 역할 설명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232120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88165"/>
            <a:ext cx="3862199" cy="830997"/>
            <a:chOff x="3819245" y="188165"/>
            <a:chExt cx="3862199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341674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변수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함수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전처리기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&amp;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전역 변수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8" y="1622795"/>
            <a:ext cx="7671843" cy="49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70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88165"/>
            <a:ext cx="3862199" cy="830997"/>
            <a:chOff x="3819245" y="188165"/>
            <a:chExt cx="3862199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341674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변수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함수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구조체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&amp;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열거형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9" y="1622796"/>
            <a:ext cx="3785648" cy="494505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4758141" y="1222687"/>
            <a:ext cx="84410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함수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r="544"/>
          <a:stretch/>
        </p:blipFill>
        <p:spPr>
          <a:xfrm>
            <a:off x="4758139" y="1622795"/>
            <a:ext cx="6864141" cy="494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30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399" y="1622796"/>
            <a:ext cx="7963469" cy="494505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B0813F0-0608-43A3-9E53-0BA015EDE231}"/>
              </a:ext>
            </a:extLst>
          </p:cNvPr>
          <p:cNvGrpSpPr/>
          <p:nvPr/>
        </p:nvGrpSpPr>
        <p:grpSpPr>
          <a:xfrm>
            <a:off x="557400" y="188165"/>
            <a:ext cx="3862199" cy="830997"/>
            <a:chOff x="3819245" y="188165"/>
            <a:chExt cx="3862199" cy="830997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D0033C3-456D-4151-9AAB-F0A2E961A5B6}"/>
                </a:ext>
              </a:extLst>
            </p:cNvPr>
            <p:cNvSpPr/>
            <p:nvPr/>
          </p:nvSpPr>
          <p:spPr>
            <a:xfrm>
              <a:off x="4264699" y="274417"/>
              <a:ext cx="3416745" cy="52322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사용된 변수 </a:t>
              </a:r>
              <a:r>
                <a:rPr lang="en-US" altLang="ko-KR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&amp; </a:t>
              </a:r>
              <a:r>
                <a:rPr lang="ko-KR" altLang="en-US" sz="28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ea"/>
                  <a:cs typeface="KoPubWorld돋움체 Bold" panose="00000800000000000000" pitchFamily="2" charset="-127"/>
                </a:rPr>
                <a:t>함수</a:t>
              </a:r>
              <a:endParaRPr lang="ko-KR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841637C-F02D-4ED4-9B17-10A92FFC6619}"/>
                </a:ext>
              </a:extLst>
            </p:cNvPr>
            <p:cNvSpPr txBox="1"/>
            <p:nvPr/>
          </p:nvSpPr>
          <p:spPr>
            <a:xfrm>
              <a:off x="3819245" y="188165"/>
              <a:ext cx="53091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 smtClean="0">
                  <a:solidFill>
                    <a:srgbClr val="64DECF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endParaRPr lang="ko-KR" altLang="en-US" sz="4800" b="1" dirty="0">
                <a:solidFill>
                  <a:srgbClr val="64DECF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57401" y="1222687"/>
            <a:ext cx="55884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CursorView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 ), </a:t>
            </a:r>
            <a:r>
              <a:rPr lang="en-US" altLang="ko-KR" sz="2000" b="1" dirty="0" smtClean="0">
                <a:solidFill>
                  <a:srgbClr val="36D2CE"/>
                </a:solidFill>
                <a:latin typeface="+mn-ea"/>
                <a:cs typeface="KoPubWorld돋움체 Bold" panose="00000800000000000000" pitchFamily="2" charset="-127"/>
              </a:rPr>
              <a:t>void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GotoXY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(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int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x, </a:t>
            </a:r>
            <a:r>
              <a:rPr lang="en-US" altLang="ko-KR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int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  <a:cs typeface="KoPubWorld돋움체 Bold" panose="00000800000000000000" pitchFamily="2" charset="-127"/>
              </a:rPr>
              <a:t> y)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340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211</Paragraphs>
  <Words>763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서 유진</dc:creator>
  <cp:lastModifiedBy>shjh010477</cp:lastModifiedBy>
  <dc:title>PowerPoint 프레젠테이션</dc:title>
  <cp:version>9.104.211.52078</cp:version>
  <dcterms:modified xsi:type="dcterms:W3CDTF">2024-02-26T10:49:04Z</dcterms:modified>
</cp:coreProperties>
</file>